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7"/>
  </p:notesMasterIdLst>
  <p:handoutMasterIdLst>
    <p:handoutMasterId r:id="rId8"/>
  </p:handoutMasterIdLst>
  <p:sldIdLst>
    <p:sldId id="588" r:id="rId5"/>
    <p:sldId id="5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5226" autoAdjust="0"/>
  </p:normalViewPr>
  <p:slideViewPr>
    <p:cSldViewPr snapToGrid="0">
      <p:cViewPr varScale="1">
        <p:scale>
          <a:sx n="109" d="100"/>
          <a:sy n="109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7/10/2021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0" i="0" spc="10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322" y="238893"/>
            <a:ext cx="10336281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46704"/>
            <a:ext cx="101566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154106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0852" y="1676248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44348" y="1676248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229799"/>
            <a:ext cx="4827178" cy="26441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229799"/>
            <a:ext cx="4756241" cy="26441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154106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73639"/>
            <a:ext cx="10259471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09372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454769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1953759"/>
            <a:ext cx="3036477" cy="292879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1454769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1953759"/>
            <a:ext cx="3050628" cy="292879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1454769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1953759"/>
            <a:ext cx="3036477" cy="292879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09372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09372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14926"/>
            <a:ext cx="8481902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2090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1837396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146649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022338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2651434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4383124"/>
            <a:ext cx="4838700" cy="1810642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3827489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1837396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146649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022338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2651434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065" y="2173658"/>
            <a:ext cx="5323936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2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0" i="0" spc="50" baseline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567" y="561411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499" y="14755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1662944"/>
            <a:ext cx="4572001" cy="370513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0" i="0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086928"/>
            <a:ext cx="10352810" cy="52452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378731"/>
            <a:ext cx="1034128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75057"/>
            <a:ext cx="102754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1138688"/>
            <a:ext cx="10287000" cy="5193532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204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1" y="1613140"/>
            <a:ext cx="8427493" cy="4615132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789606" y="89580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7156568" y="0"/>
            <a:ext cx="5035429" cy="2794958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262" y="836840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043796"/>
            <a:ext cx="10382250" cy="5141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6"/>
            <a:ext cx="10401300" cy="57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2500" y="6349711"/>
            <a:ext cx="1825206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LSS4Students LLC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1510" y="6369048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94" r:id="rId7"/>
    <p:sldLayoutId id="2147483675" r:id="rId8"/>
    <p:sldLayoutId id="2147483676" r:id="rId9"/>
    <p:sldLayoutId id="2147483677" r:id="rId10"/>
    <p:sldLayoutId id="2147483685" r:id="rId11"/>
    <p:sldLayoutId id="2147483688" r:id="rId12"/>
    <p:sldLayoutId id="2147483692" r:id="rId13"/>
    <p:sldLayoutId id="214748368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 spc="100" baseline="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2021 LSS4Students LLC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</a:t>
            </a:fld>
            <a:endParaRPr lang="en-US" dirty="0">
              <a:latin typeface="+mn-lt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51104"/>
              </p:ext>
            </p:extLst>
          </p:nvPr>
        </p:nvGraphicFramePr>
        <p:xfrm>
          <a:off x="1363721" y="2668076"/>
          <a:ext cx="9235405" cy="3336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4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Cost/Impact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Cost/Impact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Appraisal Cost/Impact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Prevention Cost/Impact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403285" y="976913"/>
            <a:ext cx="9156275" cy="1200329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Identify a product or service: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Specify one poor quality of the product or service: 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CE9601-1C7C-424B-BF37-00F2FDD70643}"/>
              </a:ext>
            </a:extLst>
          </p:cNvPr>
          <p:cNvSpPr txBox="1"/>
          <p:nvPr/>
        </p:nvSpPr>
        <p:spPr>
          <a:xfrm>
            <a:off x="1403284" y="260638"/>
            <a:ext cx="9156275" cy="369332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BO Exercise:  Cost Of Poor Quality (COPQ)</a:t>
            </a:r>
          </a:p>
        </p:txBody>
      </p:sp>
    </p:spTree>
    <p:extLst>
      <p:ext uri="{BB962C8B-B14F-4D97-AF65-F5344CB8AC3E}">
        <p14:creationId xmlns:p14="http://schemas.microsoft.com/office/powerpoint/2010/main" val="94158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016" y="2701843"/>
            <a:ext cx="3842238" cy="287304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2021 LSS4Students LLC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7" name="Left Arrow 4">
            <a:extLst>
              <a:ext uri="{FF2B5EF4-FFF2-40B4-BE49-F238E27FC236}">
                <a16:creationId xmlns:a16="http://schemas.microsoft.com/office/drawing/2014/main" id="{92C14E10-8E3D-4FA0-911B-CAEAFEFD7473}"/>
              </a:ext>
            </a:extLst>
          </p:cNvPr>
          <p:cNvSpPr/>
          <p:nvPr/>
        </p:nvSpPr>
        <p:spPr>
          <a:xfrm>
            <a:off x="9847724" y="2292006"/>
            <a:ext cx="1789912" cy="1227701"/>
          </a:xfrm>
          <a:prstGeom prst="leftArrow">
            <a:avLst/>
          </a:prstGeom>
          <a:solidFill>
            <a:sysClr val="window" lastClr="FFFFFF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Cost/Impact seen*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8" name="Left Arrow 5">
            <a:extLst>
              <a:ext uri="{FF2B5EF4-FFF2-40B4-BE49-F238E27FC236}">
                <a16:creationId xmlns:a16="http://schemas.microsoft.com/office/drawing/2014/main" id="{AA520ABB-8AE0-474A-B9B3-9AA1AFDC454E}"/>
              </a:ext>
            </a:extLst>
          </p:cNvPr>
          <p:cNvSpPr/>
          <p:nvPr/>
        </p:nvSpPr>
        <p:spPr>
          <a:xfrm>
            <a:off x="9859294" y="3937191"/>
            <a:ext cx="1904431" cy="1227701"/>
          </a:xfrm>
          <a:prstGeom prst="leftArrow">
            <a:avLst/>
          </a:prstGeom>
          <a:solidFill>
            <a:sysClr val="window" lastClr="FFFFFF"/>
          </a:solidFill>
          <a:ln w="12700" cap="flat" cmpd="sng" algn="ctr">
            <a:solidFill>
              <a:srgbClr val="F07F09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14350">
              <a:lnSpc>
                <a:spcPct val="107000"/>
              </a:lnSpc>
              <a:spcAft>
                <a:spcPts val="450"/>
              </a:spcAft>
            </a:pPr>
            <a:r>
              <a:rPr lang="en-US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Cost/Impact not seen**</a:t>
            </a:r>
            <a:endParaRPr lang="en-US" sz="2000" kern="0" dirty="0">
              <a:solidFill>
                <a:sysClr val="windowText" lastClr="000000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0BC2465-A9F0-4677-A1CB-4D812D46F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785725"/>
              </p:ext>
            </p:extLst>
          </p:nvPr>
        </p:nvGraphicFramePr>
        <p:xfrm>
          <a:off x="3842238" y="2206869"/>
          <a:ext cx="6005486" cy="139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5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79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D412A29-AAC5-46A0-8697-586632431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484143"/>
              </p:ext>
            </p:extLst>
          </p:nvPr>
        </p:nvGraphicFramePr>
        <p:xfrm>
          <a:off x="3842238" y="3679357"/>
          <a:ext cx="6005487" cy="183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5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3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A6DAE80-5B34-48F0-8DF9-1242BF84E2B3}"/>
              </a:ext>
            </a:extLst>
          </p:cNvPr>
          <p:cNvSpPr txBox="1"/>
          <p:nvPr/>
        </p:nvSpPr>
        <p:spPr>
          <a:xfrm>
            <a:off x="952499" y="881350"/>
            <a:ext cx="9156275" cy="1200329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Identify a product or service: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Specify one poor quality of the product or service: 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75BE07-0C13-49E7-AEA1-0F5F7A3D4E27}"/>
              </a:ext>
            </a:extLst>
          </p:cNvPr>
          <p:cNvSpPr txBox="1"/>
          <p:nvPr/>
        </p:nvSpPr>
        <p:spPr>
          <a:xfrm>
            <a:off x="952500" y="323623"/>
            <a:ext cx="9156275" cy="369332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BO Exercise:  Cost Of Poor Quality (COPQ)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BF806B-BB42-466C-AE03-15736483830A}"/>
              </a:ext>
            </a:extLst>
          </p:cNvPr>
          <p:cNvSpPr txBox="1"/>
          <p:nvPr/>
        </p:nvSpPr>
        <p:spPr>
          <a:xfrm>
            <a:off x="553915" y="5777631"/>
            <a:ext cx="11209809" cy="369332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* This could be what is seen by a worker  ** This could be what is seen by a manger, by both or vice versa</a:t>
            </a:r>
          </a:p>
        </p:txBody>
      </p:sp>
    </p:spTree>
    <p:extLst>
      <p:ext uri="{BB962C8B-B14F-4D97-AF65-F5344CB8AC3E}">
        <p14:creationId xmlns:p14="http://schemas.microsoft.com/office/powerpoint/2010/main" val="1335703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SS4Students_Presentation_2021_v1.0.potx" id="{ED0A76AF-F2B6-4B6F-A4B0-B3B21134CE5E}" vid="{D4014047-7A1F-4986-BFE1-DF3FFA268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EC1AB0-9704-404D-B6D3-819D938AC55B}">
  <ds:schemaRefs>
    <ds:schemaRef ds:uri="http://purl.org/dc/elements/1.1/"/>
    <ds:schemaRef ds:uri="http://www.w3.org/XML/1998/namespace"/>
    <ds:schemaRef ds:uri="16c05727-aa75-4e4a-9b5f-8a80a116589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Words>120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Wingdings</vt:lpstr>
      <vt:lpstr>Theme1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Review</dc:title>
  <dc:creator>Jonathan Lane</dc:creator>
  <cp:lastModifiedBy>peria regupathy</cp:lastModifiedBy>
  <cp:revision>116</cp:revision>
  <dcterms:created xsi:type="dcterms:W3CDTF">2021-01-25T00:16:20Z</dcterms:created>
  <dcterms:modified xsi:type="dcterms:W3CDTF">2021-07-11T00:00:41Z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